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authors.xml" ContentType="application/vnd.ms-powerpoint.authors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20" r:id="rId1"/>
  </p:sldMasterIdLst>
  <p:notesMasterIdLst>
    <p:notesMasterId r:id="rId13"/>
  </p:notesMasterIdLst>
  <p:handoutMasterIdLst>
    <p:handoutMasterId r:id="rId14"/>
  </p:handoutMasterIdLst>
  <p:sldIdLst>
    <p:sldId id="256" r:id="rId2"/>
    <p:sldId id="389" r:id="rId3"/>
    <p:sldId id="331" r:id="rId4"/>
    <p:sldId id="386" r:id="rId5"/>
    <p:sldId id="390" r:id="rId6"/>
    <p:sldId id="332" r:id="rId7"/>
    <p:sldId id="391" r:id="rId8"/>
    <p:sldId id="392" r:id="rId9"/>
    <p:sldId id="393" r:id="rId10"/>
    <p:sldId id="394" r:id="rId11"/>
    <p:sldId id="395" r:id="rId12"/>
  </p:sldIdLst>
  <p:sldSz cx="12192000" cy="6858000"/>
  <p:notesSz cx="6858000" cy="9144000"/>
  <p:embeddedFontLst>
    <p:embeddedFont>
      <p:font typeface="FreightText Pro Bold" panose="020B0604020202020204" charset="0"/>
      <p:bold r:id="rId15"/>
      <p:italic r:id="rId16"/>
      <p:boldItalic r:id="rId17"/>
    </p:embeddedFont>
    <p:embeddedFont>
      <p:font typeface="Neue Plak" panose="020B0504030202020204" pitchFamily="34" charset="0"/>
      <p:regular r:id="rId18"/>
      <p:bold r:id="rId19"/>
    </p:embeddedFont>
    <p:embeddedFont>
      <p:font typeface="Neue Plak Wide Black" panose="020B0A07030202020204" pitchFamily="34" charset="0"/>
      <p:bold r:id="rId20"/>
    </p:embeddedFont>
    <p:embeddedFont>
      <p:font typeface="Verdana" panose="020B060403050404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7A3B67-9739-B40A-673E-021715A07BD3}" name="Microsoft Office-Benutzer" initials="MO" userId="Microsoft Office-Benutzer" providerId="None"/>
  <p188:author id="{512F0ACA-7398-FA7B-EE22-FFAEE787D985}" name="Eicke R." initials="ER" userId="6f17816e9401ea5d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CE1"/>
    <a:srgbClr val="E0E8EF"/>
    <a:srgbClr val="D5E9CD"/>
    <a:srgbClr val="FF7E79"/>
    <a:srgbClr val="DD4D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05"/>
    <p:restoredTop sz="94681"/>
  </p:normalViewPr>
  <p:slideViewPr>
    <p:cSldViewPr snapToObjects="1" showGuides="1">
      <p:cViewPr varScale="1">
        <p:scale>
          <a:sx n="144" d="100"/>
          <a:sy n="144" d="100"/>
        </p:scale>
        <p:origin x="404" y="9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Objects="1" showGuides="1">
      <p:cViewPr varScale="1">
        <p:scale>
          <a:sx n="119" d="100"/>
          <a:sy n="119" d="100"/>
        </p:scale>
        <p:origin x="4992" y="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Relationship Id="rId30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A59773BD-BE4E-1649-B79E-B193F8FD15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406F4E6-B683-D44D-AFD2-0E77E3FF2D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55DBC0-60C7-6242-948F-38B841FB1F2C}" type="datetimeFigureOut">
              <a:rPr lang="de-DE" smtClean="0"/>
              <a:t>05.02.2024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D25FFA1-35C8-994F-9EF5-AB1B854B88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F79EA01-3746-5D4C-B3B4-2C261338FD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2BB02-BCE0-BB4F-9671-C75E30A2B5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87687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EF8E66-1181-AB4E-BC51-FD7E59C85EFE}" type="datetimeFigureOut">
              <a:rPr lang="de-DE" smtClean="0"/>
              <a:t>05.02.2024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F219BF-3373-F447-B357-0B7A04142A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43098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219BF-3373-F447-B357-0B7A04142AA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5132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219BF-3373-F447-B357-0B7A04142AAB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5061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F4BCD852-0376-0747-ABED-C41F3F89D9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9970" y="5779572"/>
            <a:ext cx="1590090" cy="636036"/>
          </a:xfrm>
          <a:prstGeom prst="rect">
            <a:avLst/>
          </a:prstGeom>
        </p:spPr>
      </p:pic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086F8922-3459-3046-AF77-050D3D69A62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9970" y="2204864"/>
            <a:ext cx="8112628" cy="20205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200" b="1" i="0">
                <a:solidFill>
                  <a:schemeClr val="accent2"/>
                </a:solidFill>
                <a:latin typeface="Neue Plak Wide Black" panose="020B0504030202020204" pitchFamily="34" charset="77"/>
              </a:defRPr>
            </a:lvl1pPr>
          </a:lstStyle>
          <a:p>
            <a:pPr lvl="0"/>
            <a:r>
              <a:rPr lang="en-US" dirty="0"/>
              <a:t>Road to </a:t>
            </a:r>
            <a:r>
              <a:rPr lang="en-US" dirty="0" err="1"/>
              <a:t>Klimaneutrale</a:t>
            </a:r>
            <a:r>
              <a:rPr lang="en-US" dirty="0"/>
              <a:t> Schule – Material 2</a:t>
            </a:r>
            <a:endParaRPr lang="de-DE" dirty="0"/>
          </a:p>
        </p:txBody>
      </p:sp>
      <p:sp>
        <p:nvSpPr>
          <p:cNvPr id="18" name="Textplatzhalter 16">
            <a:extLst>
              <a:ext uri="{FF2B5EF4-FFF2-40B4-BE49-F238E27FC236}">
                <a16:creationId xmlns:a16="http://schemas.microsoft.com/office/drawing/2014/main" id="{19184D55-8420-9340-9D99-18FCFDFB2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9970" y="1635998"/>
            <a:ext cx="5035990" cy="43202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1" i="0">
                <a:solidFill>
                  <a:schemeClr val="accent2"/>
                </a:solidFill>
                <a:latin typeface="FreightText Pro Bold" panose="020B0604020202020204" charset="0"/>
              </a:defRPr>
            </a:lvl1pPr>
          </a:lstStyle>
          <a:p>
            <a:pPr lvl="0"/>
            <a:r>
              <a:rPr lang="en-GB" dirty="0"/>
              <a:t>Input </a:t>
            </a:r>
            <a:r>
              <a:rPr lang="en-GB" dirty="0" err="1"/>
              <a:t>Klasse</a:t>
            </a:r>
            <a:r>
              <a:rPr lang="en-GB" dirty="0"/>
              <a:t> 5 bis 7 </a:t>
            </a:r>
            <a:endParaRPr lang="de-DE" dirty="0"/>
          </a:p>
        </p:txBody>
      </p:sp>
      <p:pic>
        <p:nvPicPr>
          <p:cNvPr id="3" name="Grafik 2" descr="Ein Bild, das Schrift, Text, weiß, Grafiken enthält.&#10;&#10;Automatisch generierte Beschreibung">
            <a:extLst>
              <a:ext uri="{FF2B5EF4-FFF2-40B4-BE49-F238E27FC236}">
                <a16:creationId xmlns:a16="http://schemas.microsoft.com/office/drawing/2014/main" id="{DD62BD7D-9FFC-8E7D-E32D-492B15768F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1624" y="5776066"/>
            <a:ext cx="1844107" cy="103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389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Referenten-Vorstel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C8672E4-C6CD-224B-932F-B35A8AE5340B}"/>
              </a:ext>
            </a:extLst>
          </p:cNvPr>
          <p:cNvSpPr/>
          <p:nvPr userDrawn="1"/>
        </p:nvSpPr>
        <p:spPr>
          <a:xfrm>
            <a:off x="0" y="0"/>
            <a:ext cx="6096000" cy="6867625"/>
          </a:xfrm>
          <a:prstGeom prst="rect">
            <a:avLst/>
          </a:prstGeom>
          <a:solidFill>
            <a:srgbClr val="EEEC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824F216F-8433-1F41-9949-BE45481B95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0A8E700F-3A4C-0A4F-93D1-705FF8EE6A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8270" y="1628775"/>
            <a:ext cx="3960812" cy="577733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de-DE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56E41B76-59A5-2845-8AB8-B3DA5E7A4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93196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C8672E4-C6CD-224B-932F-B35A8AE5340B}"/>
              </a:ext>
            </a:extLst>
          </p:cNvPr>
          <p:cNvSpPr/>
          <p:nvPr userDrawn="1"/>
        </p:nvSpPr>
        <p:spPr>
          <a:xfrm>
            <a:off x="7896225" y="0"/>
            <a:ext cx="4295776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285C843-2702-0B42-985B-16E64023F2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746" y="1628775"/>
            <a:ext cx="6930118" cy="3844925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200" b="0" i="0">
                <a:solidFill>
                  <a:schemeClr val="tx1"/>
                </a:solidFill>
                <a:latin typeface="Neue Plak" panose="020B0504030202020204" pitchFamily="34" charset="77"/>
              </a:defRPr>
            </a:lvl1pPr>
          </a:lstStyle>
          <a:p>
            <a:pPr lvl="0"/>
            <a:r>
              <a:rPr lang="de-DE" dirty="0"/>
              <a:t>Wieso der Donut?  </a:t>
            </a:r>
          </a:p>
          <a:p>
            <a:pPr lvl="0"/>
            <a:r>
              <a:rPr lang="de-DE" dirty="0"/>
              <a:t>Was ist der Donut? </a:t>
            </a:r>
          </a:p>
          <a:p>
            <a:pPr lvl="0"/>
            <a:r>
              <a:rPr lang="de-DE" dirty="0"/>
              <a:t>Wie lässt sich der Donut in der Kommune umsetzen? 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4E747887-3EBF-674A-9EDA-B252C97CB8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2AFFA61E-39F2-6640-8A77-828BAA4C7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BAFD2CFB-3C7F-994B-B0B7-6AD18C197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4912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Zwischen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C8672E4-C6CD-224B-932F-B35A8AE5340B}"/>
              </a:ext>
            </a:extLst>
          </p:cNvPr>
          <p:cNvSpPr/>
          <p:nvPr userDrawn="1"/>
        </p:nvSpPr>
        <p:spPr>
          <a:xfrm>
            <a:off x="7896225" y="0"/>
            <a:ext cx="4295776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2AFFA61E-39F2-6640-8A77-828BAA4C7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BAFD2CFB-3C7F-994B-B0B7-6AD18C197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2611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Zwischenseite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C8672E4-C6CD-224B-932F-B35A8AE5340B}"/>
              </a:ext>
            </a:extLst>
          </p:cNvPr>
          <p:cNvSpPr/>
          <p:nvPr userDrawn="1"/>
        </p:nvSpPr>
        <p:spPr>
          <a:xfrm>
            <a:off x="7896225" y="0"/>
            <a:ext cx="429577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2AFFA61E-39F2-6640-8A77-828BAA4C7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BAFD2CFB-3C7F-994B-B0B7-6AD18C197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5210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Zwischenseite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2AFFA61E-39F2-6640-8A77-828BAA4C7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BAFD2CFB-3C7F-994B-B0B7-6AD18C197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Bildplatzhalter 2">
            <a:extLst>
              <a:ext uri="{FF2B5EF4-FFF2-40B4-BE49-F238E27FC236}">
                <a16:creationId xmlns:a16="http://schemas.microsoft.com/office/drawing/2014/main" id="{AC672784-ADE1-2348-9F09-74EF1A749F9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96225" y="0"/>
            <a:ext cx="4295775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0958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5BCD336-E049-6D43-A782-B3020D46F1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970" y="760907"/>
            <a:ext cx="8357776" cy="147068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600" b="1" i="0">
                <a:solidFill>
                  <a:schemeClr val="accent2"/>
                </a:solidFill>
                <a:latin typeface="Neue Plak" panose="020B0504030202020204" pitchFamily="34" charset="77"/>
              </a:defRPr>
            </a:lvl1pPr>
          </a:lstStyle>
          <a:p>
            <a:pPr lvl="0"/>
            <a:r>
              <a:rPr lang="de-DE" sz="2800" dirty="0"/>
              <a:t>„Nachhaltige und partizipative Stadtentwicklung heute ist die Grundlage für die lebenswerten Quartiere von morgen.“</a:t>
            </a:r>
            <a:endParaRPr lang="de-DE" dirty="0"/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ADCBACBB-4162-934B-BB3E-51CFD5E14B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970" y="2231592"/>
            <a:ext cx="8357776" cy="532534"/>
          </a:xfrm>
        </p:spPr>
        <p:txBody>
          <a:bodyPr>
            <a:normAutofit/>
          </a:bodyPr>
          <a:lstStyle>
            <a:lvl1pPr marL="0" indent="0">
              <a:buNone/>
              <a:defRPr sz="2200" b="0" i="0">
                <a:solidFill>
                  <a:schemeClr val="tx1"/>
                </a:solidFill>
                <a:latin typeface="Neue Plak" panose="020B0504030202020204" pitchFamily="34" charset="77"/>
              </a:defRPr>
            </a:lvl1pPr>
          </a:lstStyle>
          <a:p>
            <a:pPr lvl="0"/>
            <a:r>
              <a:rPr lang="de-DE" sz="2400" dirty="0"/>
              <a:t>Stefan Heinig, Experte für integrierte Stadtentwicklung</a:t>
            </a:r>
            <a:endParaRPr lang="de-DE" dirty="0"/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B6C0CAFC-6C9F-FD44-896C-D6981E383E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37558" y="3444730"/>
            <a:ext cx="9359117" cy="147068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b="1" i="0">
                <a:solidFill>
                  <a:schemeClr val="tx2"/>
                </a:solidFill>
                <a:latin typeface="FreightText Pro Bold" panose="02000603060000020004" pitchFamily="2" charset="0"/>
              </a:defRPr>
            </a:lvl1pPr>
          </a:lstStyle>
          <a:p>
            <a:pPr lvl="0"/>
            <a:r>
              <a:rPr lang="de-DE" sz="2800" dirty="0"/>
              <a:t>„Nachhaltige Stadtentwicklung benötigt partizipative Prozesse, damit jede*</a:t>
            </a:r>
            <a:r>
              <a:rPr lang="de-DE" sz="2800" dirty="0" err="1"/>
              <a:t>r</a:t>
            </a:r>
            <a:r>
              <a:rPr lang="de-DE" sz="2800" dirty="0"/>
              <a:t> in der Bevölkerung Verantwortung für eine nachhaltige Zukunft übernehmen kann“</a:t>
            </a:r>
            <a:endParaRPr lang="de-DE" dirty="0"/>
          </a:p>
        </p:txBody>
      </p:sp>
      <p:sp>
        <p:nvSpPr>
          <p:cNvPr id="12" name="Textplatzhalter 5">
            <a:extLst>
              <a:ext uri="{FF2B5EF4-FFF2-40B4-BE49-F238E27FC236}">
                <a16:creationId xmlns:a16="http://schemas.microsoft.com/office/drawing/2014/main" id="{1021D513-628C-3D43-9F65-823AF869EE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37558" y="4915415"/>
            <a:ext cx="9359117" cy="532534"/>
          </a:xfrm>
        </p:spPr>
        <p:txBody>
          <a:bodyPr>
            <a:normAutofit/>
          </a:bodyPr>
          <a:lstStyle>
            <a:lvl1pPr marL="0" indent="0">
              <a:buNone/>
              <a:defRPr lang="de-DE" sz="2200" b="0" i="0" u="none" strike="noStrike" smtClean="0">
                <a:effectLst/>
              </a:defRPr>
            </a:lvl1pPr>
          </a:lstStyle>
          <a:p>
            <a:pPr lvl="0"/>
            <a:r>
              <a:rPr lang="de-DE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Lisa Stroetmann, Eine Welt-Promotorin Südliches NRW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238D990-86ED-B74D-BE91-1B798E63493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14AC30C-A7F4-2641-8C20-157A29215D6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48635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Pers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5E9D55CD-32FE-4A40-B037-E4869D393D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AE9B6DE-9527-B541-A131-77362530B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5B72B27-5309-8449-A29A-17E10FD8AE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06075" y="6349900"/>
            <a:ext cx="990600" cy="361950"/>
          </a:xfrm>
          <a:prstGeom prst="rect">
            <a:avLst/>
          </a:prstGeom>
        </p:spPr>
      </p:pic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749F4ECE-2021-BB47-A49A-71D911AF09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340E2141-396E-1C44-8719-07B3C0C2838F}"/>
              </a:ext>
            </a:extLst>
          </p:cNvPr>
          <p:cNvSpPr txBox="1">
            <a:spLocks/>
          </p:cNvSpPr>
          <p:nvPr userDrawn="1"/>
        </p:nvSpPr>
        <p:spPr>
          <a:xfrm>
            <a:off x="695325" y="1577164"/>
            <a:ext cx="3600450" cy="1431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1" i="0" kern="1200">
                <a:solidFill>
                  <a:schemeClr val="tx2"/>
                </a:solidFill>
                <a:latin typeface="FreightText Pro Bold" panose="0200060306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Neue Plak" panose="020B0504030202020204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Neue Plak" panose="020B0504030202020204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Neue Plak" panose="020B0504030202020204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Neue Plak" panose="020B050403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438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E9B6DE-9527-B541-A131-77362530B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B5AEA511-4A91-4F44-AE82-5DDD388A32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E41DB7EA-3340-AC42-811F-D0243DE681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71021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Headline-2.Eb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E9B6DE-9527-B541-A131-77362530B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258" y="425635"/>
            <a:ext cx="10515600" cy="760956"/>
          </a:xfrm>
        </p:spPr>
        <p:txBody>
          <a:bodyPr>
            <a:normAutofit/>
          </a:bodyPr>
          <a:lstStyle>
            <a:lvl1pPr>
              <a:defRPr sz="2600" b="1" i="0">
                <a:solidFill>
                  <a:schemeClr val="accent2"/>
                </a:solidFill>
                <a:latin typeface="Neue Plak" panose="020B0504030202020204" pitchFamily="34" charset="77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0EF8B050-BFF5-9342-B7A7-3DA2FB95083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9E069673-238C-5F48-9F01-159B3B9B9A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61601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Headline+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D59288-E4AA-CF49-8709-49731E35F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7CE2CE5-24AB-5440-AEC1-2D3AF61624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5746" y="1628775"/>
            <a:ext cx="6930118" cy="384492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200" b="0" i="0">
                <a:solidFill>
                  <a:schemeClr val="tx1"/>
                </a:solidFill>
                <a:latin typeface="Neue Plak" panose="020B0504030202020204" pitchFamily="34" charset="77"/>
              </a:defRPr>
            </a:lvl1pPr>
          </a:lstStyle>
          <a:p>
            <a:pPr lvl="0"/>
            <a:r>
              <a:rPr lang="de-DE" dirty="0"/>
              <a:t>Hier Text einfügen</a:t>
            </a:r>
          </a:p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endParaRPr lang="de-DE" dirty="0"/>
          </a:p>
          <a:p>
            <a:pPr lvl="0"/>
            <a:r>
              <a:rPr lang="de-DE" dirty="0"/>
              <a:t>Lore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endParaRPr lang="de-DE" dirty="0"/>
          </a:p>
          <a:p>
            <a:pPr lvl="0"/>
            <a:r>
              <a:rPr lang="de-DE" dirty="0"/>
              <a:t>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endParaRPr lang="de-DE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313C4ACE-CF94-E14F-BB88-7350B3F9AD3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CDF2E845-B367-FA42-B4EF-D2194B51665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8453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Headline+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D59288-E4AA-CF49-8709-49731E35F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7CE2CE5-24AB-5440-AEC1-2D3AF61624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5746" y="1628775"/>
            <a:ext cx="6930118" cy="3844925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200" b="0" i="0">
                <a:solidFill>
                  <a:schemeClr val="tx1"/>
                </a:solidFill>
                <a:latin typeface="Neue Plak" panose="020B0504030202020204" pitchFamily="34" charset="77"/>
              </a:defRPr>
            </a:lvl1pPr>
          </a:lstStyle>
          <a:p>
            <a:pPr lvl="0"/>
            <a:r>
              <a:rPr lang="de-DE" dirty="0"/>
              <a:t>Hier Text einfügen</a:t>
            </a:r>
          </a:p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endParaRPr lang="de-DE" dirty="0"/>
          </a:p>
          <a:p>
            <a:pPr lvl="0"/>
            <a:r>
              <a:rPr lang="de-DE" dirty="0"/>
              <a:t>Lore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endParaRPr lang="de-DE" dirty="0"/>
          </a:p>
          <a:p>
            <a:pPr lvl="0"/>
            <a:r>
              <a:rPr lang="de-DE" dirty="0"/>
              <a:t>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F5B368D-6797-8148-9DAD-D6E879E3561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8537F1AC-FDF3-4A4A-946B-4D3DFC7CF12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06305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Headline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D59288-E4AA-CF49-8709-49731E35F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7CE2CE5-24AB-5440-AEC1-2D3AF61624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5746" y="1628775"/>
            <a:ext cx="6930118" cy="384492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 b="0" i="0">
                <a:solidFill>
                  <a:schemeClr val="tx1"/>
                </a:solidFill>
                <a:latin typeface="Neue Plak" panose="020B0504030202020204" pitchFamily="34" charset="77"/>
              </a:defRPr>
            </a:lvl1pPr>
          </a:lstStyle>
          <a:p>
            <a:pPr lvl="0"/>
            <a:r>
              <a:rPr lang="de-DE" dirty="0"/>
              <a:t>Hier Text einfügen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. Lore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voluptua.At</a:t>
            </a:r>
            <a:r>
              <a:rPr lang="de-DE" dirty="0"/>
              <a:t>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BB6B15FA-2160-0647-901E-ECC4380D62D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752998D2-9391-5441-91A1-67F3E638FF0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/>
          <a:lstStyle/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905890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C597E14E-DDDE-7049-B3F2-9AB5E923AD0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39CB4C3-974C-B44F-9F06-8A6FFD6E5D19}"/>
              </a:ext>
            </a:extLst>
          </p:cNvPr>
          <p:cNvSpPr/>
          <p:nvPr userDrawn="1"/>
        </p:nvSpPr>
        <p:spPr>
          <a:xfrm>
            <a:off x="334962" y="365126"/>
            <a:ext cx="11522076" cy="6127748"/>
          </a:xfrm>
          <a:prstGeom prst="rect">
            <a:avLst/>
          </a:prstGeom>
          <a:solidFill>
            <a:srgbClr val="EEEC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C72E8020-8D51-6244-8194-5B0939297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970" y="804513"/>
            <a:ext cx="10515600" cy="69177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15836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Kapitel-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C597E14E-DDDE-7049-B3F2-9AB5E923AD0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39CB4C3-974C-B44F-9F06-8A6FFD6E5D19}"/>
              </a:ext>
            </a:extLst>
          </p:cNvPr>
          <p:cNvSpPr/>
          <p:nvPr userDrawn="1"/>
        </p:nvSpPr>
        <p:spPr>
          <a:xfrm>
            <a:off x="334962" y="365126"/>
            <a:ext cx="7561263" cy="61277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platzhalter 16">
            <a:extLst>
              <a:ext uri="{FF2B5EF4-FFF2-40B4-BE49-F238E27FC236}">
                <a16:creationId xmlns:a16="http://schemas.microsoft.com/office/drawing/2014/main" id="{BBAB5E9C-62C3-2742-8FB5-A1663528C3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6217" y="1906587"/>
            <a:ext cx="6729980" cy="20205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4000" b="1" i="0">
                <a:solidFill>
                  <a:schemeClr val="bg1"/>
                </a:solidFill>
                <a:latin typeface="Neue Plak Wide Black" panose="020B0504030202020204" pitchFamily="34" charset="77"/>
              </a:defRPr>
            </a:lvl1pPr>
          </a:lstStyle>
          <a:p>
            <a:pPr lvl="0"/>
            <a:endParaRPr lang="de-DE" dirty="0"/>
          </a:p>
        </p:txBody>
      </p:sp>
      <p:sp>
        <p:nvSpPr>
          <p:cNvPr id="9" name="Bildplatzhalter 2">
            <a:extLst>
              <a:ext uri="{FF2B5EF4-FFF2-40B4-BE49-F238E27FC236}">
                <a16:creationId xmlns:a16="http://schemas.microsoft.com/office/drawing/2014/main" id="{2D3CED1E-8E39-4148-B2C2-D71F61E4172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96225" y="365126"/>
            <a:ext cx="4295775" cy="61277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 dirty="0"/>
          </a:p>
        </p:txBody>
      </p:sp>
      <p:sp>
        <p:nvSpPr>
          <p:cNvPr id="10" name="Textplatzhalter 16">
            <a:extLst>
              <a:ext uri="{FF2B5EF4-FFF2-40B4-BE49-F238E27FC236}">
                <a16:creationId xmlns:a16="http://schemas.microsoft.com/office/drawing/2014/main" id="{12877B5C-A640-6949-ACC2-4EE089034F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6217" y="3966393"/>
            <a:ext cx="6729980" cy="105799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200" b="1" i="0">
                <a:solidFill>
                  <a:schemeClr val="bg1"/>
                </a:solidFill>
                <a:latin typeface="Neue Plak" panose="020B0504030202020204" pitchFamily="34" charset="77"/>
              </a:defRPr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308686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Kontakt_1-Ansprechpartner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C69BEFB1-9960-4443-ABB2-C22A4BD50D6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39CB4C3-974C-B44F-9F06-8A6FFD6E5D19}"/>
              </a:ext>
            </a:extLst>
          </p:cNvPr>
          <p:cNvSpPr/>
          <p:nvPr userDrawn="1"/>
        </p:nvSpPr>
        <p:spPr>
          <a:xfrm>
            <a:off x="334962" y="365126"/>
            <a:ext cx="11522076" cy="6127748"/>
          </a:xfrm>
          <a:prstGeom prst="rect">
            <a:avLst/>
          </a:prstGeom>
          <a:solidFill>
            <a:srgbClr val="E0E8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469093D-960B-B941-9ABF-C479A11768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970" y="804513"/>
            <a:ext cx="10515600" cy="636636"/>
          </a:xfrm>
        </p:spPr>
        <p:txBody>
          <a:bodyPr/>
          <a:lstStyle/>
          <a:p>
            <a:r>
              <a:rPr lang="de-DE" dirty="0"/>
              <a:t>Sie haben Fragen?</a:t>
            </a:r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A7C2F2C7-E7CE-274C-BDF5-FA6461216B5B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695325" y="2041040"/>
            <a:ext cx="3195978" cy="319597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 dirty="0"/>
          </a:p>
        </p:txBody>
      </p:sp>
      <p:sp>
        <p:nvSpPr>
          <p:cNvPr id="15" name="Textplatzhalter 10">
            <a:extLst>
              <a:ext uri="{FF2B5EF4-FFF2-40B4-BE49-F238E27FC236}">
                <a16:creationId xmlns:a16="http://schemas.microsoft.com/office/drawing/2014/main" id="{E268DA7A-235C-6841-A1F2-B2837066DC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59081" y="2610879"/>
            <a:ext cx="3960812" cy="47650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Hannah Strobel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625817B5-2E3C-1241-96D5-31132972BE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66557" y="3103553"/>
            <a:ext cx="6930118" cy="85742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 b="0" i="0">
                <a:solidFill>
                  <a:schemeClr val="accent5"/>
                </a:solidFill>
                <a:latin typeface="Neue Plak" panose="020B0504030202020204" pitchFamily="34" charset="77"/>
              </a:defRPr>
            </a:lvl1pPr>
          </a:lstStyle>
          <a:p>
            <a:pPr lvl="0"/>
            <a:r>
              <a:rPr lang="de-DE" dirty="0"/>
              <a:t>+49 228-38757 602</a:t>
            </a:r>
            <a:br>
              <a:rPr lang="de-DE" dirty="0"/>
            </a:br>
            <a:r>
              <a:rPr lang="de-DE" dirty="0" err="1"/>
              <a:t>strobel@nexteconomylab.de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6103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A_Kontakt_2-Ansprechpartner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C69BEFB1-9960-4443-ABB2-C22A4BD50D6B}"/>
              </a:ext>
            </a:extLst>
          </p:cNvPr>
          <p:cNvSpPr/>
          <p:nvPr userDrawn="1"/>
        </p:nvSpPr>
        <p:spPr>
          <a:xfrm>
            <a:off x="-192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39CB4C3-974C-B44F-9F06-8A6FFD6E5D19}"/>
              </a:ext>
            </a:extLst>
          </p:cNvPr>
          <p:cNvSpPr/>
          <p:nvPr userDrawn="1"/>
        </p:nvSpPr>
        <p:spPr>
          <a:xfrm>
            <a:off x="334962" y="365126"/>
            <a:ext cx="11522076" cy="6127748"/>
          </a:xfrm>
          <a:prstGeom prst="rect">
            <a:avLst/>
          </a:prstGeom>
          <a:solidFill>
            <a:srgbClr val="E0E8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469093D-960B-B941-9ABF-C479A11768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970" y="804513"/>
            <a:ext cx="10515600" cy="636636"/>
          </a:xfrm>
        </p:spPr>
        <p:txBody>
          <a:bodyPr/>
          <a:lstStyle/>
          <a:p>
            <a:r>
              <a:rPr lang="de-DE" dirty="0"/>
              <a:t>Sie haben Fragen?</a:t>
            </a:r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A7C2F2C7-E7CE-274C-BDF5-FA6461216B5B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695325" y="1628775"/>
            <a:ext cx="3600450" cy="319597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 dirty="0"/>
          </a:p>
        </p:txBody>
      </p:sp>
      <p:sp>
        <p:nvSpPr>
          <p:cNvPr id="15" name="Textplatzhalter 10">
            <a:extLst>
              <a:ext uri="{FF2B5EF4-FFF2-40B4-BE49-F238E27FC236}">
                <a16:creationId xmlns:a16="http://schemas.microsoft.com/office/drawing/2014/main" id="{E268DA7A-235C-6841-A1F2-B2837066DC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269" y="5015412"/>
            <a:ext cx="3960812" cy="47650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Hannah Strobel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625817B5-2E3C-1241-96D5-31132972BE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5745" y="5508086"/>
            <a:ext cx="6930118" cy="85742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 b="0" i="0">
                <a:solidFill>
                  <a:schemeClr val="accent5"/>
                </a:solidFill>
                <a:latin typeface="Neue Plak" panose="020B0504030202020204" pitchFamily="34" charset="77"/>
              </a:defRPr>
            </a:lvl1pPr>
          </a:lstStyle>
          <a:p>
            <a:pPr lvl="0"/>
            <a:r>
              <a:rPr lang="de-DE" dirty="0"/>
              <a:t>+49 228-38757 602</a:t>
            </a:r>
            <a:br>
              <a:rPr lang="de-DE" dirty="0"/>
            </a:br>
            <a:r>
              <a:rPr lang="de-DE" dirty="0" err="1"/>
              <a:t>strobel@nexteconomylab.de</a:t>
            </a:r>
            <a:r>
              <a:rPr lang="de-DE" dirty="0"/>
              <a:t> </a:t>
            </a:r>
          </a:p>
        </p:txBody>
      </p:sp>
      <p:sp>
        <p:nvSpPr>
          <p:cNvPr id="9" name="Bildplatzhalter 13">
            <a:extLst>
              <a:ext uri="{FF2B5EF4-FFF2-40B4-BE49-F238E27FC236}">
                <a16:creationId xmlns:a16="http://schemas.microsoft.com/office/drawing/2014/main" id="{13B214D3-BC44-FC4F-ADC9-0FDA8B85B48B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4661706" y="1628775"/>
            <a:ext cx="3600450" cy="319597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 dirty="0"/>
          </a:p>
        </p:txBody>
      </p:sp>
      <p:sp>
        <p:nvSpPr>
          <p:cNvPr id="10" name="Textplatzhalter 10">
            <a:extLst>
              <a:ext uri="{FF2B5EF4-FFF2-40B4-BE49-F238E27FC236}">
                <a16:creationId xmlns:a16="http://schemas.microsoft.com/office/drawing/2014/main" id="{D85E370A-3BC3-3645-99AD-338CBAE138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64650" y="5015412"/>
            <a:ext cx="3960812" cy="47650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Jonas Bothe</a:t>
            </a:r>
          </a:p>
        </p:txBody>
      </p:sp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6C53CBC2-30B4-6043-B561-DD5960A3652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126" y="5508086"/>
            <a:ext cx="6930118" cy="85742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 b="0" i="0">
                <a:solidFill>
                  <a:schemeClr val="accent5"/>
                </a:solidFill>
                <a:latin typeface="Neue Plak" panose="020B0504030202020204" pitchFamily="34" charset="77"/>
              </a:defRPr>
            </a:lvl1pPr>
          </a:lstStyle>
          <a:p>
            <a:pPr lvl="0"/>
            <a:r>
              <a:rPr lang="de-DE" dirty="0"/>
              <a:t>+49 228-38757 602</a:t>
            </a:r>
            <a:br>
              <a:rPr lang="de-DE" dirty="0"/>
            </a:br>
            <a:r>
              <a:rPr lang="de-DE" dirty="0" err="1"/>
              <a:t>bothe@nexteconomylab.de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2081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3970" y="365126"/>
            <a:ext cx="10515600" cy="6917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397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0765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 i="1">
                <a:solidFill>
                  <a:schemeClr val="accent4"/>
                </a:solidFill>
                <a:latin typeface="FreightText Pro Bold" panose="02000603060000020004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9446" y="64145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accent4"/>
                </a:solidFill>
                <a:latin typeface="Neue Plak" panose="020B0504030202020204" pitchFamily="34" charset="77"/>
              </a:defRPr>
            </a:lvl1pPr>
          </a:lstStyle>
          <a:p>
            <a:fld id="{70D6000E-F981-574C-B884-2AF1651F539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656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60" r:id="rId4"/>
    <p:sldLayoutId id="2147483663" r:id="rId5"/>
    <p:sldLayoutId id="2147483662" r:id="rId6"/>
    <p:sldLayoutId id="2147483651" r:id="rId7"/>
    <p:sldLayoutId id="2147483658" r:id="rId8"/>
    <p:sldLayoutId id="2147483652" r:id="rId9"/>
    <p:sldLayoutId id="2147483659" r:id="rId10"/>
    <p:sldLayoutId id="2147483653" r:id="rId11"/>
    <p:sldLayoutId id="2147483656" r:id="rId12"/>
    <p:sldLayoutId id="2147483654" r:id="rId13"/>
    <p:sldLayoutId id="2147483655" r:id="rId14"/>
    <p:sldLayoutId id="2147483661" r:id="rId15"/>
    <p:sldLayoutId id="2147483657" r:id="rId16"/>
    <p:sldLayoutId id="2147483664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accent2"/>
          </a:solidFill>
          <a:latin typeface="Neue Plak Wide Black" panose="020B0504030202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600" b="1" i="0" kern="1200">
          <a:solidFill>
            <a:schemeClr val="tx2"/>
          </a:solidFill>
          <a:latin typeface="Neue Plak" panose="020B0504030202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Neue Plak" panose="020B0504030202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Neue Plak" panose="020B0504030202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Neue Plak" panose="020B0504030202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Neue Plak" panose="020B050403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1" userDrawn="1">
          <p15:clr>
            <a:srgbClr val="F26B43"/>
          </p15:clr>
        </p15:guide>
        <p15:guide id="2" pos="2933" userDrawn="1">
          <p15:clr>
            <a:srgbClr val="F26B43"/>
          </p15:clr>
        </p15:guide>
        <p15:guide id="3" pos="4747" userDrawn="1">
          <p15:clr>
            <a:srgbClr val="F26B43"/>
          </p15:clr>
        </p15:guide>
        <p15:guide id="4" pos="438" userDrawn="1">
          <p15:clr>
            <a:srgbClr val="F26B43"/>
          </p15:clr>
        </p15:guide>
        <p15:guide id="5" pos="7469" userDrawn="1">
          <p15:clr>
            <a:srgbClr val="F26B43"/>
          </p15:clr>
        </p15:guide>
        <p15:guide id="6" pos="3840" userDrawn="1">
          <p15:clr>
            <a:srgbClr val="F26B43"/>
          </p15:clr>
        </p15:guide>
        <p15:guide id="7" pos="7242" userDrawn="1">
          <p15:clr>
            <a:srgbClr val="F26B43"/>
          </p15:clr>
        </p15:guide>
        <p15:guide id="8" pos="4974" userDrawn="1">
          <p15:clr>
            <a:srgbClr val="F26B43"/>
          </p15:clr>
        </p15:guide>
        <p15:guide id="9" pos="2706" userDrawn="1">
          <p15:clr>
            <a:srgbClr val="F26B43"/>
          </p15:clr>
        </p15:guide>
        <p15:guide id="10" orient="horz" pos="2160" userDrawn="1">
          <p15:clr>
            <a:srgbClr val="F26B43"/>
          </p15:clr>
        </p15:guide>
        <p15:guide id="11" orient="horz" pos="1026" userDrawn="1">
          <p15:clr>
            <a:srgbClr val="F26B43"/>
          </p15:clr>
        </p15:guide>
        <p15:guide id="12" orient="horz" pos="4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a52csd9FvX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ZGXVq9obUms" TargetMode="Externa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17EC9C7C-1FA1-6C7C-82B1-A4660803D7DA}"/>
              </a:ext>
            </a:extLst>
          </p:cNvPr>
          <p:cNvSpPr/>
          <p:nvPr/>
        </p:nvSpPr>
        <p:spPr>
          <a:xfrm>
            <a:off x="334963" y="332656"/>
            <a:ext cx="11522075" cy="5184576"/>
          </a:xfrm>
          <a:prstGeom prst="rect">
            <a:avLst/>
          </a:prstGeom>
          <a:solidFill>
            <a:srgbClr val="EEEC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8C4F9A85-C02B-5994-349A-AB92B6574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3797" y="100352"/>
            <a:ext cx="7056784" cy="6410741"/>
          </a:xfrm>
          <a:prstGeom prst="rect">
            <a:avLst/>
          </a:prstGeom>
        </p:spPr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650A2A17-3EE8-9841-9689-4BE23EE4E4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6217" y="3638578"/>
            <a:ext cx="9932534" cy="1124745"/>
          </a:xfrm>
        </p:spPr>
        <p:txBody>
          <a:bodyPr/>
          <a:lstStyle/>
          <a:p>
            <a:r>
              <a:rPr lang="de-DE" sz="4000" dirty="0"/>
              <a:t>Road </a:t>
            </a:r>
            <a:r>
              <a:rPr lang="de-DE" sz="4000" dirty="0" err="1"/>
              <a:t>to</a:t>
            </a:r>
            <a:r>
              <a:rPr lang="de-DE" sz="4000" dirty="0"/>
              <a:t> klimaneutrale Schule</a:t>
            </a:r>
          </a:p>
          <a:p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93A9A431-9445-6744-90DD-863B7E8756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6217" y="3351712"/>
            <a:ext cx="5035990" cy="43202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dirty="0"/>
              <a:t>Material zu Material1_Workshop_Konzept_Losfahren</a:t>
            </a:r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2E09C466-B185-A604-8B43-C1DBFBE73617}"/>
              </a:ext>
            </a:extLst>
          </p:cNvPr>
          <p:cNvSpPr txBox="1">
            <a:spLocks/>
          </p:cNvSpPr>
          <p:nvPr/>
        </p:nvSpPr>
        <p:spPr>
          <a:xfrm>
            <a:off x="596217" y="4731166"/>
            <a:ext cx="7869260" cy="12241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b="1" i="0" kern="1200">
                <a:solidFill>
                  <a:schemeClr val="tx2"/>
                </a:solidFill>
                <a:latin typeface="Neue Plak" panose="020B0504030202020204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Neue Plak" panose="020B0504030202020204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Neue Plak" panose="020B0504030202020204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Neue Plak" panose="020B0504030202020204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Neue Plak" panose="020B050403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1800" dirty="0">
                <a:solidFill>
                  <a:schemeClr val="accent2"/>
                </a:solidFill>
              </a:rPr>
              <a:t>Wissen zum Klimaschutz vermitteln, 5.-7.Klasse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C8E1ECD-C583-F120-BB4A-CDDD786C6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400" y="2972529"/>
            <a:ext cx="546100" cy="342900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FD9ECCB-A231-C240-977B-AEA60839F1D4}"/>
              </a:ext>
            </a:extLst>
          </p:cNvPr>
          <p:cNvSpPr txBox="1">
            <a:spLocks/>
          </p:cNvSpPr>
          <p:nvPr/>
        </p:nvSpPr>
        <p:spPr>
          <a:xfrm>
            <a:off x="596217" y="640608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600" b="1" i="1" kern="1200">
                <a:solidFill>
                  <a:schemeClr val="bg1"/>
                </a:solidFill>
                <a:latin typeface="FreightText Pro Bold" panose="02000603060000020004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/>
              <a:t>Ort, Datum</a:t>
            </a:r>
          </a:p>
        </p:txBody>
      </p:sp>
    </p:spTree>
    <p:extLst>
      <p:ext uri="{BB962C8B-B14F-4D97-AF65-F5344CB8AC3E}">
        <p14:creationId xmlns:p14="http://schemas.microsoft.com/office/powerpoint/2010/main" val="91881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nlinemedien 4" title="AC2106 | Aftermovie | Fridays For Future">
            <a:hlinkClick r:id="" action="ppaction://media"/>
            <a:extLst>
              <a:ext uri="{FF2B5EF4-FFF2-40B4-BE49-F238E27FC236}">
                <a16:creationId xmlns:a16="http://schemas.microsoft.com/office/drawing/2014/main" id="{85CB43B0-5636-D784-457E-767DA371CC2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865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nlinemedien 1" title="Klimawandel, Treibhauseffekt und globale Erwärmung in 3 Minuten erklärt">
            <a:hlinkClick r:id="" action="ppaction://media"/>
            <a:extLst>
              <a:ext uri="{FF2B5EF4-FFF2-40B4-BE49-F238E27FC236}">
                <a16:creationId xmlns:a16="http://schemas.microsoft.com/office/drawing/2014/main" id="{1590A7E1-9417-8D72-2CED-5DD7C71FD78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11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 descr="Ein Bild, das Text, Screenshot enthält.&#10;&#10;Automatisch generierte Beschreibung">
            <a:extLst>
              <a:ext uri="{FF2B5EF4-FFF2-40B4-BE49-F238E27FC236}">
                <a16:creationId xmlns:a16="http://schemas.microsoft.com/office/drawing/2014/main" id="{75D83144-F6B7-B835-A219-3F7E6349E3C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68" y="368802"/>
            <a:ext cx="11521463" cy="6120396"/>
          </a:xfrm>
          <a:prstGeom prst="rect">
            <a:avLst/>
          </a:prstGeom>
        </p:spPr>
      </p:pic>
      <p:sp>
        <p:nvSpPr>
          <p:cNvPr id="16" name="Titel 1">
            <a:extLst>
              <a:ext uri="{FF2B5EF4-FFF2-40B4-BE49-F238E27FC236}">
                <a16:creationId xmlns:a16="http://schemas.microsoft.com/office/drawing/2014/main" id="{03E3EE56-10A9-C397-B72F-6F146E7EE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548680"/>
            <a:ext cx="10515600" cy="691778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chemeClr val="accent2"/>
                </a:solidFill>
                <a:latin typeface="Neue Plak" panose="020B0504030202020204" pitchFamily="34" charset="77"/>
              </a:rPr>
              <a:t>Atmosphärische Konzentration wichtiger Treibhausgase 0–2018</a:t>
            </a:r>
          </a:p>
        </p:txBody>
      </p:sp>
    </p:spTree>
    <p:extLst>
      <p:ext uri="{BB962C8B-B14F-4D97-AF65-F5344CB8AC3E}">
        <p14:creationId xmlns:p14="http://schemas.microsoft.com/office/powerpoint/2010/main" val="1695704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creenshot, Reihe, Nacht enthält.&#10;&#10;Automatisch generierte Beschreibung">
            <a:extLst>
              <a:ext uri="{FF2B5EF4-FFF2-40B4-BE49-F238E27FC236}">
                <a16:creationId xmlns:a16="http://schemas.microsoft.com/office/drawing/2014/main" id="{DFBED82D-AD87-9684-0565-2B7D54E4A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68" y="368802"/>
            <a:ext cx="11521463" cy="6120396"/>
          </a:xfrm>
          <a:prstGeom prst="rect">
            <a:avLst/>
          </a:prstGeom>
        </p:spPr>
      </p:pic>
      <p:sp>
        <p:nvSpPr>
          <p:cNvPr id="16" name="Titel 1">
            <a:extLst>
              <a:ext uri="{FF2B5EF4-FFF2-40B4-BE49-F238E27FC236}">
                <a16:creationId xmlns:a16="http://schemas.microsoft.com/office/drawing/2014/main" id="{03E3EE56-10A9-C397-B72F-6F146E7EE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548680"/>
            <a:ext cx="10515600" cy="691778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chemeClr val="accent2"/>
                </a:solidFill>
                <a:latin typeface="Neue Plak" panose="020B0504030202020204" pitchFamily="34" charset="77"/>
              </a:rPr>
              <a:t>Globale Mitteltemperatur 1880–2020</a:t>
            </a:r>
          </a:p>
        </p:txBody>
      </p:sp>
    </p:spTree>
    <p:extLst>
      <p:ext uri="{BB962C8B-B14F-4D97-AF65-F5344CB8AC3E}">
        <p14:creationId xmlns:p14="http://schemas.microsoft.com/office/powerpoint/2010/main" val="3044204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:a16="http://schemas.microsoft.com/office/drawing/2014/main" id="{A43C4F10-132C-D420-F67A-8B83DABC92EA}"/>
              </a:ext>
            </a:extLst>
          </p:cNvPr>
          <p:cNvSpPr/>
          <p:nvPr/>
        </p:nvSpPr>
        <p:spPr>
          <a:xfrm>
            <a:off x="7896225" y="367469"/>
            <a:ext cx="3960812" cy="6129087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5FD1788-D9BF-2E4C-8EEA-0988F041DE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3" y="361444"/>
            <a:ext cx="11522074" cy="6129087"/>
          </a:xfrm>
        </p:spPr>
        <p:txBody>
          <a:bodyPr anchor="ctr"/>
          <a:lstStyle/>
          <a:p>
            <a:pPr algn="ctr"/>
            <a:r>
              <a:rPr lang="de-DE" dirty="0"/>
              <a:t>In Gruppen aufteilen</a:t>
            </a:r>
          </a:p>
        </p:txBody>
      </p:sp>
    </p:spTree>
    <p:extLst>
      <p:ext uri="{BB962C8B-B14F-4D97-AF65-F5344CB8AC3E}">
        <p14:creationId xmlns:p14="http://schemas.microsoft.com/office/powerpoint/2010/main" val="209936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>
            <a:extLst>
              <a:ext uri="{FF2B5EF4-FFF2-40B4-BE49-F238E27FC236}">
                <a16:creationId xmlns:a16="http://schemas.microsoft.com/office/drawing/2014/main" id="{03E3EE56-10A9-C397-B72F-6F146E7EE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548680"/>
            <a:ext cx="10515600" cy="691778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chemeClr val="accent2"/>
                </a:solidFill>
                <a:latin typeface="Neue Plak" panose="020B0504030202020204" pitchFamily="34" charset="77"/>
              </a:rPr>
              <a:t>Folgen: Extremes Wetter</a:t>
            </a:r>
          </a:p>
        </p:txBody>
      </p:sp>
      <p:pic>
        <p:nvPicPr>
          <p:cNvPr id="4" name="Grafik 3" descr="Ein Bild, das draußen, Wolke, Himmel, Slum enthält.&#10;&#10;Automatisch generierte Beschreibung">
            <a:extLst>
              <a:ext uri="{FF2B5EF4-FFF2-40B4-BE49-F238E27FC236}">
                <a16:creationId xmlns:a16="http://schemas.microsoft.com/office/drawing/2014/main" id="{5464127D-7A77-D827-0FC2-68CB6A055E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444" b="13211"/>
          <a:stretch/>
        </p:blipFill>
        <p:spPr>
          <a:xfrm>
            <a:off x="664614" y="1107281"/>
            <a:ext cx="10888705" cy="505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31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>
            <a:extLst>
              <a:ext uri="{FF2B5EF4-FFF2-40B4-BE49-F238E27FC236}">
                <a16:creationId xmlns:a16="http://schemas.microsoft.com/office/drawing/2014/main" id="{03E3EE56-10A9-C397-B72F-6F146E7EE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548680"/>
            <a:ext cx="10515600" cy="691778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chemeClr val="accent2"/>
                </a:solidFill>
                <a:latin typeface="Neue Plak" panose="020B0504030202020204" pitchFamily="34" charset="77"/>
              </a:rPr>
              <a:t>Folgen: Extremes Wetter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464127D-7A77-D827-0FC2-68CB6A055E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770" b="8770"/>
          <a:stretch/>
        </p:blipFill>
        <p:spPr>
          <a:xfrm>
            <a:off x="664614" y="1107281"/>
            <a:ext cx="10888705" cy="505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90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>
            <a:extLst>
              <a:ext uri="{FF2B5EF4-FFF2-40B4-BE49-F238E27FC236}">
                <a16:creationId xmlns:a16="http://schemas.microsoft.com/office/drawing/2014/main" id="{03E3EE56-10A9-C397-B72F-6F146E7EE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548680"/>
            <a:ext cx="10515600" cy="691778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chemeClr val="accent2"/>
                </a:solidFill>
                <a:latin typeface="Neue Plak" panose="020B0504030202020204" pitchFamily="34" charset="77"/>
              </a:rPr>
              <a:t>Folgen: Extremes Wetter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464127D-7A77-D827-0FC2-68CB6A055E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152" b="15152"/>
          <a:stretch/>
        </p:blipFill>
        <p:spPr>
          <a:xfrm>
            <a:off x="664614" y="1107281"/>
            <a:ext cx="10888705" cy="505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703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>
            <a:extLst>
              <a:ext uri="{FF2B5EF4-FFF2-40B4-BE49-F238E27FC236}">
                <a16:creationId xmlns:a16="http://schemas.microsoft.com/office/drawing/2014/main" id="{03E3EE56-10A9-C397-B72F-6F146E7EE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548680"/>
            <a:ext cx="10515600" cy="691778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chemeClr val="accent2"/>
                </a:solidFill>
                <a:latin typeface="Neue Plak" panose="020B0504030202020204" pitchFamily="34" charset="77"/>
              </a:rPr>
              <a:t>Folgen: Extremes Wetter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464127D-7A77-D827-0FC2-68CB6A055E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3" b="28601"/>
          <a:stretch/>
        </p:blipFill>
        <p:spPr>
          <a:xfrm>
            <a:off x="664614" y="1107281"/>
            <a:ext cx="10888705" cy="505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350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69F946EC-D619-EFF8-25D6-63008621B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68" y="368802"/>
            <a:ext cx="11521463" cy="6120396"/>
          </a:xfrm>
          <a:prstGeom prst="rect">
            <a:avLst/>
          </a:prstGeom>
        </p:spPr>
      </p:pic>
      <p:sp>
        <p:nvSpPr>
          <p:cNvPr id="16" name="Titel 1">
            <a:extLst>
              <a:ext uri="{FF2B5EF4-FFF2-40B4-BE49-F238E27FC236}">
                <a16:creationId xmlns:a16="http://schemas.microsoft.com/office/drawing/2014/main" id="{03E3EE56-10A9-C397-B72F-6F146E7EE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548680"/>
            <a:ext cx="10515600" cy="691778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chemeClr val="accent2"/>
                </a:solidFill>
                <a:latin typeface="Neue Plak" panose="020B0504030202020204" pitchFamily="34" charset="77"/>
              </a:rPr>
              <a:t>CO₂-Emissionen pro Kopf</a:t>
            </a:r>
          </a:p>
        </p:txBody>
      </p:sp>
    </p:spTree>
    <p:extLst>
      <p:ext uri="{BB962C8B-B14F-4D97-AF65-F5344CB8AC3E}">
        <p14:creationId xmlns:p14="http://schemas.microsoft.com/office/powerpoint/2010/main" val="2755812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NELA 1">
      <a:dk1>
        <a:srgbClr val="000000"/>
      </a:dk1>
      <a:lt1>
        <a:srgbClr val="FFFFFF"/>
      </a:lt1>
      <a:dk2>
        <a:srgbClr val="0C3818"/>
      </a:dk2>
      <a:lt2>
        <a:srgbClr val="FFFFFF"/>
      </a:lt2>
      <a:accent1>
        <a:srgbClr val="0C3818"/>
      </a:accent1>
      <a:accent2>
        <a:srgbClr val="182851"/>
      </a:accent2>
      <a:accent3>
        <a:srgbClr val="5E6534"/>
      </a:accent3>
      <a:accent4>
        <a:srgbClr val="3B5379"/>
      </a:accent4>
      <a:accent5>
        <a:srgbClr val="F3972B"/>
      </a:accent5>
      <a:accent6>
        <a:srgbClr val="FEF3EE"/>
      </a:accent6>
      <a:hlink>
        <a:srgbClr val="F3972B"/>
      </a:hlink>
      <a:folHlink>
        <a:srgbClr val="FEF3E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A57FE67F16A9C4DAE175FB339031BCD" ma:contentTypeVersion="15" ma:contentTypeDescription="Ein neues Dokument erstellen." ma:contentTypeScope="" ma:versionID="25e7a49a72f1e9538d2e2b96e02417c0">
  <xsd:schema xmlns:xsd="http://www.w3.org/2001/XMLSchema" xmlns:xs="http://www.w3.org/2001/XMLSchema" xmlns:p="http://schemas.microsoft.com/office/2006/metadata/properties" xmlns:ns2="ebd9abcb-3fac-498f-99a6-d234fb4cf868" xmlns:ns3="ba416c8b-f2a4-4f3a-a57b-bec8fada03db" targetNamespace="http://schemas.microsoft.com/office/2006/metadata/properties" ma:root="true" ma:fieldsID="f7aa79bc6fbb2034a22222e8a469eab6" ns2:_="" ns3:_="">
    <xsd:import namespace="ebd9abcb-3fac-498f-99a6-d234fb4cf868"/>
    <xsd:import namespace="ba416c8b-f2a4-4f3a-a57b-bec8fada03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d9abcb-3fac-498f-99a6-d234fb4cf8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dmarkierungen" ma:readOnly="false" ma:fieldId="{5cf76f15-5ced-4ddc-b409-7134ff3c332f}" ma:taxonomyMulti="true" ma:sspId="a8188561-da4c-4563-91c9-5ced32ac91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416c8b-f2a4-4f3a-a57b-bec8fada03d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860966bd-32e7-4b53-a505-7d2162021e31}" ma:internalName="TaxCatchAll" ma:showField="CatchAllData" ma:web="ba416c8b-f2a4-4f3a-a57b-bec8fada03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E38718-F80B-4B83-8E4C-FBA66D16E532}"/>
</file>

<file path=customXml/itemProps2.xml><?xml version="1.0" encoding="utf-8"?>
<ds:datastoreItem xmlns:ds="http://schemas.openxmlformats.org/officeDocument/2006/customXml" ds:itemID="{8410C82A-3330-43DE-AE12-C4830FD22B3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61</Words>
  <Application>Microsoft Office PowerPoint</Application>
  <PresentationFormat>Breitbild</PresentationFormat>
  <Paragraphs>14</Paragraphs>
  <Slides>11</Slides>
  <Notes>2</Notes>
  <HiddenSlides>0</HiddenSlides>
  <MMClips>2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8" baseType="lpstr">
      <vt:lpstr>Verdana</vt:lpstr>
      <vt:lpstr>Calibri</vt:lpstr>
      <vt:lpstr>Neue Plak Wide Black</vt:lpstr>
      <vt:lpstr>FreightText Pro Bold</vt:lpstr>
      <vt:lpstr>Neue Plak</vt:lpstr>
      <vt:lpstr>Arial</vt:lpstr>
      <vt:lpstr>Office</vt:lpstr>
      <vt:lpstr>PowerPoint-Präsentation</vt:lpstr>
      <vt:lpstr>PowerPoint-Präsentation</vt:lpstr>
      <vt:lpstr>PowerPoint-Präsentation</vt:lpstr>
      <vt:lpstr>Atmosphärische Konzentration wichtiger Treibhausgase 0–2018</vt:lpstr>
      <vt:lpstr>Globale Mitteltemperatur 1880–2020</vt:lpstr>
      <vt:lpstr>PowerPoint-Präsentation</vt:lpstr>
      <vt:lpstr>Folgen: Extremes Wetter</vt:lpstr>
      <vt:lpstr>Folgen: Extremes Wetter</vt:lpstr>
      <vt:lpstr>Folgen: Extremes Wetter</vt:lpstr>
      <vt:lpstr>Folgen: Extremes Wetter</vt:lpstr>
      <vt:lpstr>CO₂-Emissionen pro Kopf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Microsoft Office-Benutzer</dc:creator>
  <cp:lastModifiedBy>Azzedine Youcef</cp:lastModifiedBy>
  <cp:revision>74</cp:revision>
  <dcterms:created xsi:type="dcterms:W3CDTF">2022-02-14T21:43:42Z</dcterms:created>
  <dcterms:modified xsi:type="dcterms:W3CDTF">2024-02-05T08:20:41Z</dcterms:modified>
</cp:coreProperties>
</file>